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64" r:id="rId7"/>
    <p:sldId id="260" r:id="rId8"/>
    <p:sldId id="278" r:id="rId9"/>
    <p:sldId id="274" r:id="rId10"/>
    <p:sldId id="261" r:id="rId11"/>
    <p:sldId id="276" r:id="rId12"/>
    <p:sldId id="277" r:id="rId13"/>
    <p:sldId id="262" r:id="rId14"/>
    <p:sldId id="268" r:id="rId15"/>
    <p:sldId id="269" r:id="rId16"/>
    <p:sldId id="271" r:id="rId17"/>
    <p:sldId id="263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86" autoAdjust="0"/>
  </p:normalViewPr>
  <p:slideViewPr>
    <p:cSldViewPr>
      <p:cViewPr varScale="1">
        <p:scale>
          <a:sx n="101" d="100"/>
          <a:sy n="101" d="100"/>
        </p:scale>
        <p:origin x="-18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04/11/2016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2.bp.blogspot.com/-U3IJjH-LrCc/USbs6ckPrvI/AAAAAAAAAE8/THMmdYwNdOM/s1600/1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2.bp.blogspot.com/-U3IJjH-LrCc/USbs6ckPrvI/AAAAAAAAAE8/THMmdYwNdOM/s1600/1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00034" y="1214422"/>
            <a:ext cx="3714776" cy="1470025"/>
          </a:xfrm>
        </p:spPr>
        <p:txBody>
          <a:bodyPr>
            <a:normAutofit/>
          </a:bodyPr>
          <a:lstStyle/>
          <a:p>
            <a:pPr algn="l"/>
            <a:r>
              <a:rPr lang="fr-FR" b="1" dirty="0" smtClean="0">
                <a:solidFill>
                  <a:srgbClr val="FFC000"/>
                </a:solidFill>
              </a:rPr>
              <a:t>PALETTISEUR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3786190"/>
            <a:ext cx="2700334" cy="2186006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E1</a:t>
            </a:r>
          </a:p>
          <a:p>
            <a:r>
              <a:rPr lang="fr-FR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E2</a:t>
            </a:r>
          </a:p>
          <a:p>
            <a:r>
              <a:rPr lang="fr-FR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E3</a:t>
            </a:r>
            <a:endParaRPr lang="fr-FR" sz="4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il_fi" descr="http://2.bp.blogspot.com/-U3IJjH-LrCc/USbs6ckPrvI/AAAAAAAAAE8/THMmdYwNdOM/s1600/1.jpg"/>
          <p:cNvPicPr>
            <a:picLocks noChangeAspect="1" noChangeArrowheads="1"/>
          </p:cNvPicPr>
          <p:nvPr/>
        </p:nvPicPr>
        <p:blipFill>
          <a:blip r:embed="rId2" r:link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142852"/>
            <a:ext cx="4687682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sz="4000" b="1" dirty="0" smtClean="0">
                <a:solidFill>
                  <a:srgbClr val="00B050"/>
                </a:solidFill>
              </a:rPr>
              <a:t>3 – Calcul de l’énergie consommée pour un cycle </a:t>
            </a:r>
            <a:r>
              <a:rPr lang="fr-FR" sz="4000" b="1" dirty="0" err="1" smtClean="0">
                <a:solidFill>
                  <a:srgbClr val="00B050"/>
                </a:solidFill>
              </a:rPr>
              <a:t>E</a:t>
            </a:r>
            <a:r>
              <a:rPr lang="fr-FR" sz="2000" b="1" dirty="0" err="1" smtClean="0">
                <a:solidFill>
                  <a:srgbClr val="00B050"/>
                </a:solidFill>
              </a:rPr>
              <a:t>cons</a:t>
            </a:r>
            <a:endParaRPr lang="fr-FR" sz="4000" b="1" dirty="0" smtClean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u="sng" dirty="0" smtClean="0"/>
              <a:t>Energie consommée </a:t>
            </a:r>
            <a:r>
              <a:rPr lang="fr-FR" b="1" u="sng" dirty="0" err="1" smtClean="0"/>
              <a:t>E</a:t>
            </a:r>
            <a:r>
              <a:rPr lang="fr-FR" sz="1800" b="1" u="sng" dirty="0" err="1" smtClean="0"/>
              <a:t>i</a:t>
            </a:r>
            <a:r>
              <a:rPr lang="fr-FR" sz="1800" b="1" u="sng" dirty="0" smtClean="0"/>
              <a:t> </a:t>
            </a:r>
            <a:r>
              <a:rPr lang="fr-FR" b="1" u="sng" dirty="0" smtClean="0"/>
              <a:t>pendant une étape « i »</a:t>
            </a:r>
          </a:p>
          <a:p>
            <a:pPr>
              <a:buNone/>
            </a:pPr>
            <a:r>
              <a:rPr lang="fr-FR" dirty="0" err="1" smtClean="0"/>
              <a:t>E</a:t>
            </a:r>
            <a:r>
              <a:rPr lang="fr-FR" sz="2000" baseline="-25000" dirty="0" err="1" smtClean="0"/>
              <a:t>i</a:t>
            </a:r>
            <a:r>
              <a:rPr lang="fr-FR" dirty="0" smtClean="0"/>
              <a:t> = P</a:t>
            </a:r>
            <a:r>
              <a:rPr lang="fr-FR" sz="2800" baseline="-25000" dirty="0" smtClean="0"/>
              <a:t>i </a:t>
            </a:r>
            <a:r>
              <a:rPr lang="fr-FR" dirty="0" smtClean="0"/>
              <a:t>x t</a:t>
            </a:r>
            <a:r>
              <a:rPr lang="fr-FR" baseline="-25000" dirty="0" smtClean="0"/>
              <a:t>i</a:t>
            </a:r>
            <a:r>
              <a:rPr lang="fr-FR" dirty="0" smtClean="0"/>
              <a:t> </a:t>
            </a:r>
          </a:p>
          <a:p>
            <a:pPr>
              <a:buNone/>
            </a:pPr>
            <a:endParaRPr lang="fr-FR" sz="1400" i="1" dirty="0" smtClean="0"/>
          </a:p>
          <a:p>
            <a:pPr>
              <a:buNone/>
            </a:pPr>
            <a:r>
              <a:rPr lang="fr-FR" sz="1400" i="1" dirty="0" smtClean="0"/>
              <a:t>Nota : cette énergie correspond à celle consommée pendant une étape « i ».</a:t>
            </a:r>
          </a:p>
          <a:p>
            <a:pPr>
              <a:buNone/>
            </a:pPr>
            <a:endParaRPr lang="fr-FR" b="1" u="sng" dirty="0" smtClean="0"/>
          </a:p>
          <a:p>
            <a:pPr>
              <a:buNone/>
            </a:pPr>
            <a:r>
              <a:rPr lang="fr-FR" b="1" u="sng" dirty="0" smtClean="0"/>
              <a:t>Energie totale </a:t>
            </a:r>
            <a:r>
              <a:rPr lang="fr-FR" b="1" u="sng" dirty="0" err="1" smtClean="0"/>
              <a:t>E</a:t>
            </a:r>
            <a:r>
              <a:rPr lang="fr-FR" sz="1800" b="1" u="sng" dirty="0" err="1" smtClean="0"/>
              <a:t>cons</a:t>
            </a:r>
            <a:r>
              <a:rPr lang="fr-FR" b="1" u="sng" dirty="0" smtClean="0"/>
              <a:t> pendant le cycle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err="1" smtClean="0">
                <a:solidFill>
                  <a:srgbClr val="FF0000"/>
                </a:solidFill>
              </a:rPr>
              <a:t>E</a:t>
            </a:r>
            <a:r>
              <a:rPr lang="fr-FR" sz="1800" dirty="0" err="1" smtClean="0">
                <a:solidFill>
                  <a:srgbClr val="FF0000"/>
                </a:solidFill>
              </a:rPr>
              <a:t>cons</a:t>
            </a:r>
            <a:r>
              <a:rPr lang="fr-FR" dirty="0" smtClean="0">
                <a:solidFill>
                  <a:srgbClr val="FF0000"/>
                </a:solidFill>
              </a:rPr>
              <a:t> = ……………………………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b="1" dirty="0" smtClean="0">
                <a:solidFill>
                  <a:srgbClr val="00B050"/>
                </a:solidFill>
              </a:rPr>
              <a:t>3 – Calcul de l’énergie consommée pour un cycle </a:t>
            </a:r>
            <a:r>
              <a:rPr lang="fr-FR" b="1" dirty="0" err="1" smtClean="0">
                <a:solidFill>
                  <a:srgbClr val="00B050"/>
                </a:solidFill>
              </a:rPr>
              <a:t>E</a:t>
            </a:r>
            <a:r>
              <a:rPr lang="fr-FR" sz="2400" b="1" dirty="0" err="1" smtClean="0">
                <a:solidFill>
                  <a:srgbClr val="00B050"/>
                </a:solidFill>
              </a:rPr>
              <a:t>cons</a:t>
            </a:r>
            <a:endParaRPr lang="fr-FR" dirty="0" smtClean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dirty="0" smtClean="0"/>
              <a:t>Pour chaque phase du cycle, l’énergie consommée est :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sz="2000" i="1" dirty="0" smtClean="0"/>
          </a:p>
          <a:p>
            <a:pPr>
              <a:buNone/>
            </a:pPr>
            <a:endParaRPr lang="fr-FR" sz="2000" i="1" dirty="0" smtClean="0"/>
          </a:p>
          <a:p>
            <a:pPr algn="ctr">
              <a:buNone/>
            </a:pPr>
            <a:r>
              <a:rPr lang="fr-FR" sz="2000" i="1" dirty="0" smtClean="0">
                <a:solidFill>
                  <a:srgbClr val="FF0000"/>
                </a:solidFill>
              </a:rPr>
              <a:t>Faire un collage ici du graphique des énergies.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b="1" dirty="0" smtClean="0">
                <a:solidFill>
                  <a:srgbClr val="00B050"/>
                </a:solidFill>
              </a:rPr>
              <a:t>3 – Calcul de l’énergie consommée pour un cycle </a:t>
            </a:r>
            <a:r>
              <a:rPr lang="fr-FR" b="1" dirty="0" err="1" smtClean="0">
                <a:solidFill>
                  <a:srgbClr val="00B050"/>
                </a:solidFill>
              </a:rPr>
              <a:t>E</a:t>
            </a:r>
            <a:r>
              <a:rPr lang="fr-FR" sz="2400" b="1" dirty="0" err="1" smtClean="0">
                <a:solidFill>
                  <a:srgbClr val="00B050"/>
                </a:solidFill>
              </a:rPr>
              <a:t>cons</a:t>
            </a: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642910" y="1643050"/>
            <a:ext cx="792961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/>
              <a:t>Energie consommée </a:t>
            </a:r>
            <a:r>
              <a:rPr lang="fr-FR" sz="2400" b="1" u="sng" dirty="0" err="1" smtClean="0"/>
              <a:t>Econs</a:t>
            </a:r>
            <a:r>
              <a:rPr lang="fr-FR" sz="2400" b="1" u="sng" dirty="0" smtClean="0"/>
              <a:t> pour un cycle </a:t>
            </a:r>
            <a:r>
              <a:rPr lang="fr-FR" sz="2400" dirty="0" smtClean="0"/>
              <a:t>: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b="1" u="sng" dirty="0" smtClean="0"/>
          </a:p>
          <a:p>
            <a:endParaRPr lang="fr-FR" sz="2400" b="1" u="sng" dirty="0" smtClean="0"/>
          </a:p>
          <a:p>
            <a:r>
              <a:rPr lang="fr-FR" sz="2400" b="1" u="sng" dirty="0" smtClean="0"/>
              <a:t>Coût  en énergie pour un fonctionnement d’une journée</a:t>
            </a:r>
          </a:p>
          <a:p>
            <a:r>
              <a:rPr lang="fr-FR" sz="1400" i="1" dirty="0" smtClean="0"/>
              <a:t>On considère le prix du kWh = 0,15 €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sz="4000" b="1" dirty="0" smtClean="0">
                <a:solidFill>
                  <a:srgbClr val="00B050"/>
                </a:solidFill>
              </a:rPr>
              <a:t>4 – Détermination de la puissance de sortie P</a:t>
            </a:r>
            <a:r>
              <a:rPr lang="fr-FR" sz="2800" b="1" dirty="0" smtClean="0">
                <a:solidFill>
                  <a:srgbClr val="00B050"/>
                </a:solidFill>
              </a:rPr>
              <a:t>S</a:t>
            </a:r>
            <a:endParaRPr lang="fr-FR" sz="4000" b="1" dirty="0" smtClean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401080" cy="290037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2400" dirty="0" smtClean="0"/>
              <a:t>La puissance nécessaire au déplacement de cartons est une puissance de nature* ……………………………… Son unité est le …………… </a:t>
            </a:r>
            <a:r>
              <a:rPr lang="fr-FR" dirty="0" smtClean="0"/>
              <a:t>(</a:t>
            </a:r>
            <a:r>
              <a:rPr lang="fr-FR" sz="1600" i="1" dirty="0" smtClean="0"/>
              <a:t>lettre</a:t>
            </a:r>
            <a:r>
              <a:rPr lang="fr-FR" dirty="0" smtClean="0"/>
              <a:t>)</a:t>
            </a:r>
          </a:p>
          <a:p>
            <a:pPr>
              <a:buNone/>
            </a:pPr>
            <a:endParaRPr lang="fr-FR" sz="1800" i="1" dirty="0" smtClean="0"/>
          </a:p>
          <a:p>
            <a:pPr>
              <a:buNone/>
            </a:pPr>
            <a:r>
              <a:rPr lang="fr-FR" sz="1800" i="1" dirty="0" smtClean="0"/>
              <a:t>* </a:t>
            </a:r>
            <a:r>
              <a:rPr lang="fr-FR" sz="1400" i="1" dirty="0" smtClean="0"/>
              <a:t>hydraulique, mécanique, électrique, pneumatique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sz="2400" dirty="0" smtClean="0"/>
              <a:t>Elle correspond à la force sur la pince qui se déplace à une vitesse donnée.</a:t>
            </a:r>
          </a:p>
          <a:p>
            <a:pPr>
              <a:buNone/>
            </a:pPr>
            <a:endParaRPr lang="fr-FR" dirty="0" smtClean="0"/>
          </a:p>
        </p:txBody>
      </p:sp>
      <p:grpSp>
        <p:nvGrpSpPr>
          <p:cNvPr id="7" name="Groupe 6"/>
          <p:cNvGrpSpPr/>
          <p:nvPr/>
        </p:nvGrpSpPr>
        <p:grpSpPr>
          <a:xfrm>
            <a:off x="2786050" y="4071942"/>
            <a:ext cx="3143272" cy="2563015"/>
            <a:chOff x="2786050" y="4071942"/>
            <a:chExt cx="3143272" cy="2563015"/>
          </a:xfrm>
        </p:grpSpPr>
        <p:pic>
          <p:nvPicPr>
            <p:cNvPr id="4" name="Image 3" descr="Afficher l'image d'origine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6050" y="4071942"/>
              <a:ext cx="3143272" cy="221457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5" name="ZoneTexte 4"/>
            <p:cNvSpPr txBox="1"/>
            <p:nvPr/>
          </p:nvSpPr>
          <p:spPr>
            <a:xfrm>
              <a:off x="3000364" y="6357958"/>
              <a:ext cx="27146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i="1" dirty="0" smtClean="0"/>
                <a:t>Fig2</a:t>
              </a:r>
              <a:r>
                <a:rPr lang="fr-FR" sz="1200" i="1" dirty="0" smtClean="0"/>
                <a:t> : prise et déplacement des cartons</a:t>
              </a:r>
              <a:endParaRPr lang="fr-FR" sz="1200" i="1" dirty="0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b="1" dirty="0" smtClean="0">
                <a:solidFill>
                  <a:srgbClr val="00B050"/>
                </a:solidFill>
              </a:rPr>
              <a:t>4 – Détermination de la puissance de sortie P</a:t>
            </a:r>
            <a:r>
              <a:rPr lang="fr-FR" sz="3200" b="1" dirty="0" smtClean="0">
                <a:solidFill>
                  <a:srgbClr val="00B050"/>
                </a:solidFill>
              </a:rPr>
              <a:t>S</a:t>
            </a:r>
            <a:endParaRPr lang="fr-FR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sz="3800" b="1" u="sng" dirty="0" smtClean="0"/>
              <a:t>Puissance du moteur </a:t>
            </a:r>
            <a:r>
              <a:rPr lang="fr-FR" sz="3800" b="1" dirty="0" smtClean="0"/>
              <a:t>P</a:t>
            </a:r>
            <a:r>
              <a:rPr lang="fr-FR" sz="3800" b="1" baseline="-25000" dirty="0" smtClean="0"/>
              <a:t>s</a:t>
            </a:r>
          </a:p>
          <a:p>
            <a:pPr>
              <a:buNone/>
            </a:pPr>
            <a:r>
              <a:rPr lang="fr-FR" sz="3100" i="1" dirty="0" smtClean="0"/>
              <a:t>* En considérant l’effort F quand la pince soulève les cartons et V la vitesse de déplacement vertical de la pince.</a:t>
            </a:r>
          </a:p>
          <a:p>
            <a:pPr algn="ctr">
              <a:buNone/>
            </a:pPr>
            <a:r>
              <a:rPr lang="fr-FR" sz="4400" b="1" i="1" dirty="0" smtClean="0">
                <a:solidFill>
                  <a:srgbClr val="FF0000"/>
                </a:solidFill>
              </a:rPr>
              <a:t>P</a:t>
            </a:r>
            <a:r>
              <a:rPr lang="fr-FR" sz="4400" b="1" i="1" baseline="-25000" dirty="0" smtClean="0">
                <a:solidFill>
                  <a:srgbClr val="FF0000"/>
                </a:solidFill>
              </a:rPr>
              <a:t>s</a:t>
            </a:r>
            <a:r>
              <a:rPr lang="fr-FR" sz="4400" b="1" i="1" dirty="0" smtClean="0">
                <a:solidFill>
                  <a:srgbClr val="FF0000"/>
                </a:solidFill>
              </a:rPr>
              <a:t> = ………..</a:t>
            </a:r>
            <a:endParaRPr lang="fr-FR" sz="4400" b="1" u="sng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sz="2200" i="1" u="sng" dirty="0" smtClean="0"/>
              <a:t>Remarque : </a:t>
            </a:r>
          </a:p>
          <a:p>
            <a:pPr>
              <a:buNone/>
            </a:pPr>
            <a:r>
              <a:rPr lang="fr-FR" sz="2200" dirty="0" smtClean="0"/>
              <a:t>On considère que les masses totales  </a:t>
            </a:r>
            <a:r>
              <a:rPr lang="fr-FR" sz="2200" dirty="0" err="1" smtClean="0"/>
              <a:t>m</a:t>
            </a:r>
            <a:r>
              <a:rPr lang="fr-FR" sz="2200" baseline="-25000" dirty="0" err="1" smtClean="0"/>
              <a:t>T</a:t>
            </a:r>
            <a:r>
              <a:rPr lang="fr-FR" sz="2200" dirty="0" smtClean="0"/>
              <a:t> (pince + cartons) sont égales à 25kg.</a:t>
            </a:r>
          </a:p>
          <a:p>
            <a:pPr>
              <a:buNone/>
            </a:pPr>
            <a:endParaRPr lang="fr-FR" sz="3800" b="1" u="sng" dirty="0" smtClean="0"/>
          </a:p>
          <a:p>
            <a:pPr>
              <a:buNone/>
            </a:pPr>
            <a:r>
              <a:rPr lang="fr-FR" sz="3800" b="1" u="sng" dirty="0" smtClean="0"/>
              <a:t>Effort total F</a:t>
            </a:r>
            <a:r>
              <a:rPr lang="fr-FR" sz="3800" b="1" u="sng" baseline="-25000" dirty="0" smtClean="0"/>
              <a:t>T</a:t>
            </a:r>
            <a:r>
              <a:rPr lang="fr-FR" sz="3800" b="1" u="sng" dirty="0" smtClean="0"/>
              <a:t> </a:t>
            </a:r>
          </a:p>
          <a:p>
            <a:pPr>
              <a:buNone/>
            </a:pPr>
            <a:endParaRPr lang="fr-FR" sz="3800" dirty="0" smtClean="0"/>
          </a:p>
          <a:p>
            <a:pPr>
              <a:buNone/>
            </a:pPr>
            <a:r>
              <a:rPr lang="fr-FR" sz="3800" dirty="0" smtClean="0">
                <a:solidFill>
                  <a:srgbClr val="FF0000"/>
                </a:solidFill>
              </a:rPr>
              <a:t>F</a:t>
            </a:r>
            <a:r>
              <a:rPr lang="fr-FR" sz="3600" baseline="-25000" dirty="0" smtClean="0">
                <a:solidFill>
                  <a:srgbClr val="FF0000"/>
                </a:solidFill>
              </a:rPr>
              <a:t>T</a:t>
            </a:r>
            <a:r>
              <a:rPr lang="fr-FR" sz="3800" dirty="0" smtClean="0">
                <a:solidFill>
                  <a:srgbClr val="FF0000"/>
                </a:solidFill>
              </a:rPr>
              <a:t> = …..N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b="1" u="sng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sz="4000" b="1" dirty="0" smtClean="0">
                <a:solidFill>
                  <a:srgbClr val="00B050"/>
                </a:solidFill>
              </a:rPr>
              <a:t>4 – Détermination de la puissance de sortie P</a:t>
            </a:r>
            <a:r>
              <a:rPr lang="fr-FR" sz="4000" b="1" baseline="-25000" dirty="0" smtClean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800" b="1" u="sng" dirty="0" smtClean="0"/>
              <a:t>Vitesse de déplacement  vertical </a:t>
            </a:r>
            <a:r>
              <a:rPr lang="fr-FR" sz="2800" b="1" dirty="0" smtClean="0"/>
              <a:t>V</a:t>
            </a:r>
            <a:endParaRPr lang="fr-FR" sz="2800" b="1" baseline="-25000" dirty="0" smtClean="0"/>
          </a:p>
          <a:p>
            <a:pPr marL="0" indent="0">
              <a:buNone/>
            </a:pPr>
            <a:r>
              <a:rPr lang="fr-FR" sz="2000" i="1" dirty="0" smtClean="0"/>
              <a:t>L’évaluation de V relève de considérations cinématiques telles que la vitesse de montée sera supposée constante et identique à celle de descente. </a:t>
            </a:r>
          </a:p>
          <a:p>
            <a:pPr marL="0" indent="0">
              <a:buNone/>
            </a:pPr>
            <a:r>
              <a:rPr lang="fr-FR" sz="2000" i="1" dirty="0" smtClean="0"/>
              <a:t>On considère la mesure </a:t>
            </a:r>
            <a:r>
              <a:rPr lang="fr-FR" sz="2000" i="1" u="sng" dirty="0" smtClean="0"/>
              <a:t>pendant la phase de montée</a:t>
            </a:r>
            <a:r>
              <a:rPr lang="fr-FR" sz="2000" i="1" dirty="0" smtClean="0"/>
              <a:t>.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400" dirty="0" smtClean="0"/>
              <a:t>Par définition, on a </a:t>
            </a:r>
            <a:r>
              <a:rPr lang="fr-FR" sz="2400" dirty="0" smtClean="0">
                <a:solidFill>
                  <a:srgbClr val="FF0000"/>
                </a:solidFill>
              </a:rPr>
              <a:t>V = ………</a:t>
            </a:r>
            <a:r>
              <a:rPr lang="fr-FR" sz="2800" dirty="0" smtClean="0">
                <a:solidFill>
                  <a:srgbClr val="FF0000"/>
                </a:solidFill>
              </a:rPr>
              <a:t> (</a:t>
            </a:r>
            <a:r>
              <a:rPr lang="fr-FR" sz="1200" dirty="0" smtClean="0">
                <a:solidFill>
                  <a:srgbClr val="FF0000"/>
                </a:solidFill>
              </a:rPr>
              <a:t>unités</a:t>
            </a:r>
            <a:r>
              <a:rPr lang="fr-FR" sz="2800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400" b="1" u="sng" dirty="0" smtClean="0"/>
              <a:t>Mesures</a:t>
            </a:r>
            <a:r>
              <a:rPr lang="fr-FR" sz="2400" b="1" dirty="0" smtClean="0"/>
              <a:t> </a:t>
            </a:r>
            <a:r>
              <a:rPr lang="fr-FR" sz="2400" dirty="0" smtClean="0"/>
              <a:t>:</a:t>
            </a:r>
          </a:p>
          <a:p>
            <a:pPr>
              <a:buFontTx/>
              <a:buChar char="-"/>
            </a:pPr>
            <a:r>
              <a:rPr lang="fr-FR" sz="2400" dirty="0" smtClean="0"/>
              <a:t>……</a:t>
            </a:r>
          </a:p>
          <a:p>
            <a:pPr>
              <a:buFontTx/>
              <a:buChar char="-"/>
            </a:pPr>
            <a:r>
              <a:rPr lang="fr-FR" sz="2400" dirty="0" smtClean="0"/>
              <a:t>……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b="1" dirty="0" smtClean="0">
                <a:solidFill>
                  <a:srgbClr val="00B050"/>
                </a:solidFill>
              </a:rPr>
              <a:t>4 – Détermination de la puissance de sortie P</a:t>
            </a:r>
            <a:r>
              <a:rPr lang="fr-FR" b="1" baseline="-25000" dirty="0" smtClean="0">
                <a:solidFill>
                  <a:srgbClr val="00B050"/>
                </a:solidFill>
              </a:rPr>
              <a:t>S</a:t>
            </a:r>
            <a:endParaRPr lang="fr-FR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b="1" u="sng" dirty="0" smtClean="0"/>
              <a:t>Puissance du moteur </a:t>
            </a:r>
            <a:r>
              <a:rPr lang="fr-FR" b="1" dirty="0" smtClean="0"/>
              <a:t>P</a:t>
            </a:r>
            <a:r>
              <a:rPr lang="fr-FR" b="1" baseline="-25000" dirty="0" smtClean="0"/>
              <a:t>s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Avec F</a:t>
            </a:r>
            <a:r>
              <a:rPr lang="fr-FR" sz="2000" dirty="0" smtClean="0"/>
              <a:t>T</a:t>
            </a:r>
            <a:r>
              <a:rPr lang="fr-FR" dirty="0" smtClean="0"/>
              <a:t> = ….. et V = ….. , on a 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P</a:t>
            </a:r>
            <a:r>
              <a:rPr lang="fr-FR" sz="2000" dirty="0" smtClean="0">
                <a:solidFill>
                  <a:srgbClr val="FF0000"/>
                </a:solidFill>
              </a:rPr>
              <a:t>S</a:t>
            </a:r>
            <a:r>
              <a:rPr lang="fr-FR" dirty="0" smtClean="0">
                <a:solidFill>
                  <a:srgbClr val="FF0000"/>
                </a:solidFill>
              </a:rPr>
              <a:t> = …. x ….. = ….. ..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sz="3600" b="1" dirty="0" smtClean="0">
                <a:solidFill>
                  <a:srgbClr val="00B050"/>
                </a:solidFill>
              </a:rPr>
              <a:t>5 – Calcul du rendement énergétique </a:t>
            </a:r>
            <a:r>
              <a:rPr lang="fr-FR" sz="3600" b="1" dirty="0" smtClean="0">
                <a:solidFill>
                  <a:srgbClr val="00B050"/>
                </a:solidFill>
                <a:sym typeface="Symbol"/>
              </a:rPr>
              <a:t></a:t>
            </a:r>
            <a:endParaRPr lang="fr-FR" sz="3600" b="1" dirty="0" smtClean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800" b="1" u="sng" dirty="0" smtClean="0"/>
              <a:t>Définition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sz="2400" dirty="0" smtClean="0"/>
              <a:t>le rendement énergétique </a:t>
            </a:r>
            <a:r>
              <a:rPr lang="fr-FR" sz="2400" dirty="0" smtClean="0">
                <a:sym typeface="Symbol"/>
              </a:rPr>
              <a:t> d’un système est</a:t>
            </a:r>
            <a:r>
              <a:rPr lang="fr-FR" dirty="0" smtClean="0">
                <a:sym typeface="Symbol"/>
              </a:rPr>
              <a:t> </a:t>
            </a:r>
            <a:r>
              <a:rPr lang="fr-FR" dirty="0" smtClean="0">
                <a:solidFill>
                  <a:srgbClr val="FF0000"/>
                </a:solidFill>
                <a:sym typeface="Symbol"/>
              </a:rPr>
              <a:t>  =</a:t>
            </a:r>
          </a:p>
          <a:p>
            <a:pPr>
              <a:buNone/>
            </a:pPr>
            <a:endParaRPr lang="fr-FR" sz="1400" dirty="0" smtClean="0">
              <a:sym typeface="Symbol"/>
            </a:endParaRPr>
          </a:p>
          <a:p>
            <a:pPr>
              <a:buNone/>
            </a:pPr>
            <a:r>
              <a:rPr lang="fr-FR" sz="1400" i="1" dirty="0" smtClean="0">
                <a:sym typeface="Symbol"/>
              </a:rPr>
              <a:t>NOTA : on considère ici le rendement </a:t>
            </a:r>
            <a:r>
              <a:rPr lang="fr-FR" sz="1400" dirty="0" smtClean="0">
                <a:sym typeface="Symbol"/>
              </a:rPr>
              <a:t></a:t>
            </a:r>
            <a:r>
              <a:rPr lang="fr-FR" sz="1400" baseline="-25000" dirty="0" smtClean="0">
                <a:sym typeface="Symbol"/>
              </a:rPr>
              <a:t>m </a:t>
            </a:r>
            <a:r>
              <a:rPr lang="fr-FR" sz="1400" i="1" dirty="0" smtClean="0">
                <a:sym typeface="Symbol"/>
              </a:rPr>
              <a:t>de la partie opérative (pince +cartons+chaine de transmission) pendant la </a:t>
            </a:r>
            <a:r>
              <a:rPr lang="fr-FR" sz="1400" b="1" i="1" u="sng" dirty="0" smtClean="0">
                <a:sym typeface="Symbol"/>
              </a:rPr>
              <a:t>phase de montée.</a:t>
            </a:r>
          </a:p>
          <a:p>
            <a:pPr>
              <a:buNone/>
            </a:pPr>
            <a:endParaRPr lang="fr-FR" sz="2800" b="1" u="sng" dirty="0" smtClean="0"/>
          </a:p>
          <a:p>
            <a:pPr>
              <a:buNone/>
            </a:pPr>
            <a:r>
              <a:rPr lang="fr-FR" sz="2800" b="1" u="sng" dirty="0" smtClean="0"/>
              <a:t>Calcul du rendement</a:t>
            </a:r>
            <a:endParaRPr lang="fr-FR" sz="2800" dirty="0" smtClean="0">
              <a:sym typeface="Symbol"/>
            </a:endParaRPr>
          </a:p>
          <a:p>
            <a:pPr>
              <a:buNone/>
            </a:pPr>
            <a:r>
              <a:rPr lang="fr-FR" sz="2400" dirty="0" smtClean="0"/>
              <a:t>Dans notre cas, on a P</a:t>
            </a:r>
            <a:r>
              <a:rPr lang="fr-FR" sz="2400" baseline="-25000" dirty="0" smtClean="0"/>
              <a:t>E</a:t>
            </a:r>
            <a:r>
              <a:rPr lang="fr-FR" sz="2400" dirty="0" smtClean="0"/>
              <a:t> = …….et P</a:t>
            </a:r>
            <a:r>
              <a:rPr lang="fr-FR" sz="2400" baseline="-25000" dirty="0" smtClean="0"/>
              <a:t>S</a:t>
            </a:r>
            <a:r>
              <a:rPr lang="fr-FR" sz="2400" dirty="0" smtClean="0"/>
              <a:t> = ………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Donc, </a:t>
            </a:r>
            <a:r>
              <a:rPr lang="fr-FR" sz="2400" dirty="0" smtClean="0">
                <a:sym typeface="Symbol"/>
              </a:rPr>
              <a:t></a:t>
            </a:r>
            <a:r>
              <a:rPr lang="fr-FR" sz="2400" baseline="-25000" dirty="0" smtClean="0">
                <a:sym typeface="Symbol"/>
              </a:rPr>
              <a:t>m</a:t>
            </a:r>
            <a:r>
              <a:rPr lang="fr-FR" sz="2400" dirty="0" smtClean="0">
                <a:sym typeface="Symbol"/>
              </a:rPr>
              <a:t> = …. / …… = ….</a:t>
            </a:r>
            <a:endParaRPr lang="fr-F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C000"/>
                </a:solidFill>
              </a:rPr>
              <a:t>PROBLEMATIQUES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r>
              <a:rPr lang="fr-FR" i="1" dirty="0" smtClean="0"/>
              <a:t>Déterminer l’énergie électrique E consommée pendant un cycle</a:t>
            </a:r>
          </a:p>
          <a:p>
            <a:pPr>
              <a:buNone/>
            </a:pPr>
            <a:endParaRPr lang="fr-FR" dirty="0" smtClean="0"/>
          </a:p>
          <a:p>
            <a:r>
              <a:rPr lang="fr-FR" i="1" dirty="0" smtClean="0"/>
              <a:t>Déterminer le rendement énergétique </a:t>
            </a:r>
            <a:r>
              <a:rPr lang="fr-FR" i="1" dirty="0" smtClean="0">
                <a:sym typeface="Symbol"/>
              </a:rPr>
              <a:t> </a:t>
            </a:r>
            <a:r>
              <a:rPr lang="fr-FR" i="1" dirty="0" smtClean="0"/>
              <a:t> de la partie opérative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C000"/>
                </a:solidFill>
              </a:rPr>
              <a:t>SOMMAIRE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1 – Présentation du système</a:t>
            </a:r>
          </a:p>
          <a:p>
            <a:pPr>
              <a:buNone/>
            </a:pPr>
            <a:r>
              <a:rPr lang="fr-FR" dirty="0" smtClean="0"/>
              <a:t>2 – Détermination de la puissance d’entrée </a:t>
            </a:r>
            <a:r>
              <a:rPr lang="fr-FR" dirty="0" err="1" smtClean="0"/>
              <a:t>P</a:t>
            </a:r>
            <a:r>
              <a:rPr lang="fr-FR" sz="1800" dirty="0" err="1" smtClean="0"/>
              <a:t>e</a:t>
            </a:r>
            <a:r>
              <a:rPr lang="fr-FR" sz="1800" dirty="0" smtClean="0"/>
              <a:t> </a:t>
            </a:r>
            <a:r>
              <a:rPr lang="fr-FR" dirty="0" smtClean="0"/>
              <a:t>pendant le cycle</a:t>
            </a:r>
          </a:p>
          <a:p>
            <a:pPr>
              <a:buNone/>
            </a:pPr>
            <a:r>
              <a:rPr lang="fr-FR" dirty="0" smtClean="0"/>
              <a:t>3 – Calcul de l’énergie consommée pour un cycle </a:t>
            </a:r>
            <a:r>
              <a:rPr lang="fr-FR" dirty="0" err="1" smtClean="0"/>
              <a:t>E</a:t>
            </a:r>
            <a:r>
              <a:rPr lang="fr-FR" baseline="-25000" dirty="0" err="1" smtClean="0"/>
              <a:t>cons</a:t>
            </a:r>
            <a:endParaRPr lang="fr-FR" baseline="-25000" dirty="0" smtClean="0"/>
          </a:p>
          <a:p>
            <a:pPr>
              <a:buNone/>
            </a:pPr>
            <a:r>
              <a:rPr lang="fr-FR" dirty="0" smtClean="0"/>
              <a:t>4 – Détermination de la puissance de sortie P</a:t>
            </a:r>
            <a:r>
              <a:rPr lang="fr-FR" sz="1600" dirty="0" smtClean="0"/>
              <a:t>S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5 – Calcul du rendement énergétique </a:t>
            </a:r>
            <a:r>
              <a:rPr lang="fr-FR" dirty="0" smtClean="0">
                <a:sym typeface="Symbol"/>
              </a:rPr>
              <a:t></a:t>
            </a:r>
            <a:r>
              <a:rPr lang="fr-FR" baseline="-25000" dirty="0" smtClean="0">
                <a:sym typeface="Symbol"/>
              </a:rPr>
              <a:t>m</a:t>
            </a:r>
            <a:endParaRPr lang="fr-FR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b="1" dirty="0" smtClean="0">
                <a:solidFill>
                  <a:srgbClr val="00B050"/>
                </a:solidFill>
              </a:rPr>
              <a:t>1 – Présentation du système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>
              <a:buNone/>
            </a:pPr>
            <a:r>
              <a:rPr lang="fr-FR" b="1" dirty="0" smtClean="0"/>
              <a:t>Fonction principale</a:t>
            </a:r>
          </a:p>
          <a:p>
            <a:pPr marL="0">
              <a:buNone/>
            </a:pPr>
            <a:r>
              <a:rPr lang="fr-FR" dirty="0" smtClean="0"/>
              <a:t>Palettiser des cartons en quiconque automatiquement.</a:t>
            </a:r>
          </a:p>
          <a:p>
            <a:endParaRPr lang="fr-FR" dirty="0"/>
          </a:p>
        </p:txBody>
      </p:sp>
      <p:grpSp>
        <p:nvGrpSpPr>
          <p:cNvPr id="6" name="Groupe 5"/>
          <p:cNvGrpSpPr/>
          <p:nvPr/>
        </p:nvGrpSpPr>
        <p:grpSpPr>
          <a:xfrm>
            <a:off x="4214810" y="1928802"/>
            <a:ext cx="4572032" cy="4348965"/>
            <a:chOff x="4214810" y="1928802"/>
            <a:chExt cx="4572032" cy="4348965"/>
          </a:xfrm>
        </p:grpSpPr>
        <p:pic>
          <p:nvPicPr>
            <p:cNvPr id="13314" name="Picture 2" descr="http://www.montgolfier-sas.fr/img/caisse_americain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4810" y="1928802"/>
              <a:ext cx="4572032" cy="38862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sp>
          <p:nvSpPr>
            <p:cNvPr id="5" name="ZoneTexte 4"/>
            <p:cNvSpPr txBox="1"/>
            <p:nvPr/>
          </p:nvSpPr>
          <p:spPr>
            <a:xfrm>
              <a:off x="5429256" y="6000768"/>
              <a:ext cx="235745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i="1" dirty="0" smtClean="0"/>
                <a:t>Fig1</a:t>
              </a:r>
              <a:r>
                <a:rPr lang="fr-FR" sz="1200" i="1" dirty="0" smtClean="0"/>
                <a:t> : cartons à empiler</a:t>
              </a:r>
              <a:endParaRPr lang="fr-FR" sz="1200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b="1" dirty="0" smtClean="0">
                <a:solidFill>
                  <a:srgbClr val="00B050"/>
                </a:solidFill>
              </a:rPr>
              <a:t>1 – Présentation du système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715008" y="1285860"/>
          <a:ext cx="2571768" cy="4995800"/>
        </p:xfrm>
        <a:graphic>
          <a:graphicData uri="http://schemas.openxmlformats.org/drawingml/2006/table">
            <a:tbl>
              <a:tblPr/>
              <a:tblGrid>
                <a:gridCol w="2571768"/>
              </a:tblGrid>
              <a:tr h="20774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ETAPE DU CYCLE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1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Avancer carton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1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Pousser carton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1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Avancer carton 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1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Pousser carton 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1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Descendre pince ouverte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1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Monter pince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1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Déplacer pince G-&gt; 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1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Descendre pince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1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Remonter pince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1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Déplacer pince D-&gt;G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8" name="Groupe 7"/>
          <p:cNvGrpSpPr/>
          <p:nvPr/>
        </p:nvGrpSpPr>
        <p:grpSpPr>
          <a:xfrm>
            <a:off x="714348" y="1071546"/>
            <a:ext cx="3357586" cy="3714776"/>
            <a:chOff x="4429124" y="1214422"/>
            <a:chExt cx="3901864" cy="4491841"/>
          </a:xfrm>
        </p:grpSpPr>
        <p:pic>
          <p:nvPicPr>
            <p:cNvPr id="6" name="il_fi" descr="http://2.bp.blogspot.com/-U3IJjH-LrCc/USbs6ckPrvI/AAAAAAAAAE8/THMmdYwNdOM/s1600/1.jpg"/>
            <p:cNvPicPr>
              <a:picLocks noChangeAspect="1" noChangeArrowheads="1"/>
            </p:cNvPicPr>
            <p:nvPr/>
          </p:nvPicPr>
          <p:blipFill>
            <a:blip r:embed="rId2" r:link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29124" y="1214422"/>
              <a:ext cx="3901864" cy="43407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ZoneTexte 6"/>
            <p:cNvSpPr txBox="1"/>
            <p:nvPr/>
          </p:nvSpPr>
          <p:spPr>
            <a:xfrm>
              <a:off x="5500694" y="5429264"/>
              <a:ext cx="16430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i="1" dirty="0" smtClean="0"/>
                <a:t>Fig1</a:t>
              </a:r>
              <a:r>
                <a:rPr lang="fr-FR" sz="1200" i="1" dirty="0" smtClean="0"/>
                <a:t> : le </a:t>
              </a:r>
              <a:r>
                <a:rPr lang="fr-FR" sz="1200" i="1" dirty="0" err="1" smtClean="0"/>
                <a:t>paleticc</a:t>
              </a:r>
              <a:endParaRPr lang="fr-FR" sz="1200" i="1" dirty="0"/>
            </a:p>
          </p:txBody>
        </p:sp>
      </p:grpSp>
      <p:sp>
        <p:nvSpPr>
          <p:cNvPr id="9" name="ZoneTexte 8"/>
          <p:cNvSpPr txBox="1"/>
          <p:nvPr/>
        </p:nvSpPr>
        <p:spPr>
          <a:xfrm>
            <a:off x="500034" y="5000636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Afin de palettiser les cartons, le système réalise un cycle en plusieurs étapes (voir ci-contre).</a:t>
            </a:r>
            <a:endParaRPr lang="fr-FR" dirty="0"/>
          </a:p>
        </p:txBody>
      </p:sp>
      <p:sp>
        <p:nvSpPr>
          <p:cNvPr id="10" name="Forme libre 9"/>
          <p:cNvSpPr/>
          <p:nvPr/>
        </p:nvSpPr>
        <p:spPr>
          <a:xfrm>
            <a:off x="4374037" y="3073138"/>
            <a:ext cx="1065229" cy="2253006"/>
          </a:xfrm>
          <a:custGeom>
            <a:avLst/>
            <a:gdLst>
              <a:gd name="connsiteX0" fmla="*/ 0 w 1065229"/>
              <a:gd name="connsiteY0" fmla="*/ 2253006 h 2253006"/>
              <a:gd name="connsiteX1" fmla="*/ 838986 w 1065229"/>
              <a:gd name="connsiteY1" fmla="*/ 1885361 h 2253006"/>
              <a:gd name="connsiteX2" fmla="*/ 433633 w 1065229"/>
              <a:gd name="connsiteY2" fmla="*/ 320511 h 2253006"/>
              <a:gd name="connsiteX3" fmla="*/ 1065229 w 1065229"/>
              <a:gd name="connsiteY3" fmla="*/ 0 h 2253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5229" h="2253006">
                <a:moveTo>
                  <a:pt x="0" y="2253006"/>
                </a:moveTo>
                <a:cubicBezTo>
                  <a:pt x="383357" y="2230225"/>
                  <a:pt x="766714" y="2207444"/>
                  <a:pt x="838986" y="1885361"/>
                </a:cubicBezTo>
                <a:cubicBezTo>
                  <a:pt x="911258" y="1563278"/>
                  <a:pt x="395926" y="634738"/>
                  <a:pt x="433633" y="320511"/>
                </a:cubicBezTo>
                <a:cubicBezTo>
                  <a:pt x="471340" y="6284"/>
                  <a:pt x="768284" y="3142"/>
                  <a:pt x="1065229" y="0"/>
                </a:cubicBezTo>
              </a:path>
            </a:pathLst>
          </a:custGeom>
          <a:ln w="317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b="1" dirty="0" smtClean="0">
                <a:solidFill>
                  <a:srgbClr val="00B050"/>
                </a:solidFill>
              </a:rPr>
              <a:t>1 – Présentation du système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8" cy="4525963"/>
          </a:xfrm>
        </p:spPr>
        <p:txBody>
          <a:bodyPr/>
          <a:lstStyle/>
          <a:p>
            <a:pPr>
              <a:buNone/>
            </a:pPr>
            <a:r>
              <a:rPr lang="fr-FR" b="1" u="sng" dirty="0" smtClean="0"/>
              <a:t>Caractéristiques techniques</a:t>
            </a:r>
          </a:p>
          <a:p>
            <a:pPr>
              <a:buNone/>
            </a:pPr>
            <a:r>
              <a:rPr lang="fr-FR" sz="2400" dirty="0" smtClean="0"/>
              <a:t>Durée totale d’un cycle : 51 s</a:t>
            </a:r>
          </a:p>
          <a:p>
            <a:pPr>
              <a:buNone/>
            </a:pPr>
            <a:r>
              <a:rPr lang="fr-FR" sz="2400" dirty="0" smtClean="0"/>
              <a:t>Pression pneumatique : 4 bar</a:t>
            </a:r>
          </a:p>
          <a:p>
            <a:pPr>
              <a:buNone/>
            </a:pPr>
            <a:r>
              <a:rPr lang="fr-FR" sz="2400" dirty="0" smtClean="0"/>
              <a:t>Tension réseau : 3 x 400 V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Puissance  : P = 0.25 kW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  <p:grpSp>
        <p:nvGrpSpPr>
          <p:cNvPr id="7" name="Groupe 6"/>
          <p:cNvGrpSpPr/>
          <p:nvPr/>
        </p:nvGrpSpPr>
        <p:grpSpPr>
          <a:xfrm>
            <a:off x="5286380" y="2357430"/>
            <a:ext cx="3527654" cy="2991643"/>
            <a:chOff x="5286380" y="2357430"/>
            <a:chExt cx="3527654" cy="2991643"/>
          </a:xfrm>
        </p:grpSpPr>
        <p:pic>
          <p:nvPicPr>
            <p:cNvPr id="4" name="Image 3" descr="plaque_a_borne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86380" y="2357430"/>
              <a:ext cx="3527654" cy="26348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5" name="ZoneTexte 4"/>
            <p:cNvSpPr txBox="1"/>
            <p:nvPr/>
          </p:nvSpPr>
          <p:spPr>
            <a:xfrm>
              <a:off x="6000760" y="5072074"/>
              <a:ext cx="25003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i="1" dirty="0" smtClean="0"/>
                <a:t>Fig3 :</a:t>
              </a:r>
              <a:r>
                <a:rPr lang="fr-FR" sz="1200" i="1" dirty="0" smtClean="0"/>
                <a:t> plaque à bornes du moteur</a:t>
              </a:r>
              <a:endParaRPr lang="fr-FR" sz="1200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fr-FR" b="1" dirty="0" smtClean="0">
                <a:solidFill>
                  <a:srgbClr val="00B050"/>
                </a:solidFill>
              </a:rPr>
              <a:t>2 – Détermination de la puissance d’entrée </a:t>
            </a:r>
            <a:r>
              <a:rPr lang="fr-FR" b="1" dirty="0" err="1" smtClean="0">
                <a:solidFill>
                  <a:srgbClr val="00B050"/>
                </a:solidFill>
              </a:rPr>
              <a:t>Pe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785926"/>
            <a:ext cx="8715436" cy="18573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/>
              <a:t>Le </a:t>
            </a:r>
            <a:r>
              <a:rPr lang="fr-FR" sz="24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système  </a:t>
            </a:r>
            <a:r>
              <a:rPr lang="fr-FR" sz="2400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Paleticc</a:t>
            </a:r>
            <a:r>
              <a:rPr lang="fr-FR" sz="24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400" dirty="0" smtClean="0"/>
              <a:t>est alimenté par le réseau du lycée. La puissance nécessaire au fonctionnement est donc une puissance de nature* ……………………………… Son unité est le …………… (</a:t>
            </a:r>
            <a:r>
              <a:rPr lang="fr-FR" sz="1200" i="1" dirty="0" smtClean="0"/>
              <a:t>lettre</a:t>
            </a:r>
            <a:r>
              <a:rPr lang="fr-FR" sz="2400" dirty="0" smtClean="0"/>
              <a:t>). </a:t>
            </a:r>
          </a:p>
          <a:p>
            <a:pPr>
              <a:buNone/>
            </a:pPr>
            <a:endParaRPr lang="fr-FR" sz="1400" i="1" dirty="0" smtClean="0"/>
          </a:p>
          <a:p>
            <a:pPr>
              <a:buNone/>
            </a:pPr>
            <a:r>
              <a:rPr lang="fr-FR" sz="1400" i="1" dirty="0" smtClean="0"/>
              <a:t>* </a:t>
            </a:r>
            <a:r>
              <a:rPr lang="fr-FR" sz="1200" i="1" dirty="0" smtClean="0"/>
              <a:t>hydraulique, mécanique, électrique, pneumatique</a:t>
            </a:r>
          </a:p>
          <a:p>
            <a:pPr>
              <a:buNone/>
            </a:pPr>
            <a:endParaRPr lang="fr-FR" sz="1200" i="1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214282" y="3643314"/>
            <a:ext cx="864399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Cette puissance *………………………….correspond à celle consommée pendant chaque étape du cycle tout le cycle.</a:t>
            </a:r>
          </a:p>
          <a:p>
            <a:endParaRPr lang="fr-FR" sz="2400" dirty="0" smtClean="0"/>
          </a:p>
          <a:p>
            <a:r>
              <a:rPr lang="fr-FR" sz="1400" i="1" dirty="0" smtClean="0"/>
              <a:t>NOTA : l’appareil qui permet de mesurer la puissance s’appelle un mesureur de puissance CHAUVIN ARNOUX CA 8210</a:t>
            </a: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85720" y="5429264"/>
            <a:ext cx="828680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NOTA : les actionneurs de type vérin sont alimentés en pression pneumatique </a:t>
            </a:r>
            <a:r>
              <a:rPr lang="fr-FR" sz="1400" i="1" u="sng" dirty="0" smtClean="0"/>
              <a:t>pour le déplacement vertical </a:t>
            </a:r>
            <a:r>
              <a:rPr lang="fr-FR" sz="1400" i="1" dirty="0" smtClean="0"/>
              <a:t>de la pince.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b="1" dirty="0" smtClean="0">
                <a:solidFill>
                  <a:srgbClr val="00B050"/>
                </a:solidFill>
              </a:rPr>
              <a:t>2 – Détermination de la puissance d’entrée </a:t>
            </a:r>
            <a:r>
              <a:rPr lang="fr-FR" b="1" dirty="0" err="1" smtClean="0">
                <a:solidFill>
                  <a:srgbClr val="00B050"/>
                </a:solidFill>
              </a:rPr>
              <a:t>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643050"/>
            <a:ext cx="4757742" cy="3643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2400" i="1" dirty="0" smtClean="0"/>
              <a:t>A l’aide du professeur, procéder au fonctionnement étape par étape pour le cycle de palettisation. Relever la puissance consommée pendant chaque étape ainsi que la durée de celle-ci.</a:t>
            </a:r>
          </a:p>
          <a:p>
            <a:pPr marL="0" indent="0">
              <a:buNone/>
            </a:pPr>
            <a:endParaRPr lang="fr-FR" sz="3400" i="1" dirty="0" smtClean="0"/>
          </a:p>
          <a:p>
            <a:pPr marL="0" indent="0">
              <a:buNone/>
            </a:pPr>
            <a:endParaRPr lang="fr-FR" sz="3400" i="1" dirty="0" smtClean="0"/>
          </a:p>
          <a:p>
            <a:pPr marL="0" indent="0">
              <a:buNone/>
            </a:pPr>
            <a:r>
              <a:rPr lang="fr-FR" sz="2600" dirty="0" smtClean="0"/>
              <a:t>Compléter le fichier </a:t>
            </a:r>
            <a:r>
              <a:rPr lang="fr-FR" sz="2600" dirty="0" err="1" smtClean="0"/>
              <a:t>excel</a:t>
            </a:r>
            <a:r>
              <a:rPr lang="fr-FR" sz="2600" dirty="0" smtClean="0"/>
              <a:t> (puissance et durée)</a:t>
            </a:r>
          </a:p>
          <a:p>
            <a:pPr marL="0" indent="0">
              <a:buNone/>
            </a:pPr>
            <a:r>
              <a:rPr lang="fr-FR" sz="1800" i="1" dirty="0" err="1" smtClean="0"/>
              <a:t>Relevé_de_puissance_consommée_elec</a:t>
            </a:r>
            <a:endParaRPr lang="fr-FR" sz="1800" i="1" dirty="0" smtClean="0"/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dirty="0" smtClean="0"/>
          </a:p>
        </p:txBody>
      </p:sp>
      <p:grpSp>
        <p:nvGrpSpPr>
          <p:cNvPr id="7" name="Groupe 6"/>
          <p:cNvGrpSpPr/>
          <p:nvPr/>
        </p:nvGrpSpPr>
        <p:grpSpPr>
          <a:xfrm>
            <a:off x="5429256" y="1357298"/>
            <a:ext cx="3000396" cy="4420403"/>
            <a:chOff x="5429256" y="1357298"/>
            <a:chExt cx="3000396" cy="4420403"/>
          </a:xfrm>
        </p:grpSpPr>
        <p:pic>
          <p:nvPicPr>
            <p:cNvPr id="5" name="Image 4" descr="branchement_mesureur_puissance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29256" y="1357298"/>
              <a:ext cx="3000396" cy="401705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6" name="ZoneTexte 5"/>
            <p:cNvSpPr txBox="1"/>
            <p:nvPr/>
          </p:nvSpPr>
          <p:spPr>
            <a:xfrm>
              <a:off x="5786446" y="5500702"/>
              <a:ext cx="25003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i="1" dirty="0" err="1" smtClean="0"/>
                <a:t>Fig</a:t>
              </a:r>
              <a:r>
                <a:rPr lang="fr-FR" sz="1200" b="1" i="1" dirty="0" smtClean="0"/>
                <a:t> 1 </a:t>
              </a:r>
              <a:r>
                <a:rPr lang="fr-FR" sz="1200" i="1" dirty="0" smtClean="0"/>
                <a:t>: branchement du mesureur</a:t>
              </a:r>
              <a:endParaRPr lang="fr-FR" sz="1200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b="1" dirty="0" smtClean="0">
                <a:solidFill>
                  <a:srgbClr val="00B050"/>
                </a:solidFill>
              </a:rPr>
              <a:t>2 – Détermination de la puissance d’entrée </a:t>
            </a:r>
            <a:r>
              <a:rPr lang="fr-FR" b="1" dirty="0" err="1" smtClean="0">
                <a:solidFill>
                  <a:srgbClr val="00B050"/>
                </a:solidFill>
              </a:rPr>
              <a:t>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dirty="0" smtClean="0"/>
              <a:t>Pour chaque phase du cycle, le mesureur indique :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sz="2000" i="1" dirty="0" smtClean="0"/>
          </a:p>
          <a:p>
            <a:pPr>
              <a:buNone/>
            </a:pPr>
            <a:endParaRPr lang="fr-FR" sz="2000" i="1" dirty="0" smtClean="0"/>
          </a:p>
          <a:p>
            <a:pPr algn="ctr">
              <a:buNone/>
            </a:pPr>
            <a:r>
              <a:rPr lang="fr-FR" sz="2000" i="1" dirty="0" smtClean="0">
                <a:solidFill>
                  <a:srgbClr val="FF0000"/>
                </a:solidFill>
              </a:rPr>
              <a:t>Faire un collage ici du graphique des puissances.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740</Words>
  <Application>Microsoft Office PowerPoint</Application>
  <PresentationFormat>Affichage à l'écran (4:3)</PresentationFormat>
  <Paragraphs>139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PALETTISEUR</vt:lpstr>
      <vt:lpstr>PROBLEMATIQUES</vt:lpstr>
      <vt:lpstr>SOMMAIRE</vt:lpstr>
      <vt:lpstr>1 – Présentation du système</vt:lpstr>
      <vt:lpstr>1 – Présentation du système</vt:lpstr>
      <vt:lpstr>1 – Présentation du système</vt:lpstr>
      <vt:lpstr>2 – Détermination de la puissance d’entrée Pe</vt:lpstr>
      <vt:lpstr>2 – Détermination de la puissance d’entrée Pe</vt:lpstr>
      <vt:lpstr>2 – Détermination de la puissance d’entrée Pe</vt:lpstr>
      <vt:lpstr>3 – Calcul de l’énergie consommée pour un cycle Econs</vt:lpstr>
      <vt:lpstr>3 – Calcul de l’énergie consommée pour un cycle Econs</vt:lpstr>
      <vt:lpstr>3 – Calcul de l’énergie consommée pour un cycle Econs</vt:lpstr>
      <vt:lpstr>4 – Détermination de la puissance de sortie PS</vt:lpstr>
      <vt:lpstr>4 – Détermination de la puissance de sortie PS</vt:lpstr>
      <vt:lpstr>4 – Détermination de la puissance de sortie PS</vt:lpstr>
      <vt:lpstr>4 – Détermination de la puissance de sortie PS</vt:lpstr>
      <vt:lpstr>5 – Calcul du rendement énergétique 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 + photo DU SYTEME</dc:title>
  <dc:creator>GRACZYK CHRISTOPHE</dc:creator>
  <cp:lastModifiedBy>asbatr</cp:lastModifiedBy>
  <cp:revision>103</cp:revision>
  <dcterms:created xsi:type="dcterms:W3CDTF">2015-04-16T09:27:11Z</dcterms:created>
  <dcterms:modified xsi:type="dcterms:W3CDTF">2016-11-04T15:25:29Z</dcterms:modified>
</cp:coreProperties>
</file>